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CFA05B3-43B9-4A9E-A99F-56BC7B16F65F}" type="datetimeFigureOut">
              <a:rPr lang="pt-BR" smtClean="0"/>
              <a:pPr/>
              <a:t>23/10/2012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C7F24A3-256B-4938-B4AC-C59AAC24A7A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Otimizador</a:t>
            </a:r>
            <a:r>
              <a:rPr lang="en-US" dirty="0" smtClean="0"/>
              <a:t> de </a:t>
            </a:r>
            <a:r>
              <a:rPr lang="en-US" dirty="0" err="1" smtClean="0"/>
              <a:t>consultas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Árvore</a:t>
            </a:r>
            <a:r>
              <a:rPr lang="en-US" dirty="0" smtClean="0"/>
              <a:t> </a:t>
            </a:r>
            <a:r>
              <a:rPr lang="en-US" dirty="0" err="1" smtClean="0"/>
              <a:t>Canônica</a:t>
            </a:r>
            <a:endParaRPr lang="pt-B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7942466" cy="487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2</a:t>
            </a:r>
            <a:endParaRPr lang="pt-BR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845701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Exemplo2 – </a:t>
            </a:r>
            <a:r>
              <a:rPr lang="en-US" dirty="0" err="1" smtClean="0"/>
              <a:t>Etapa</a:t>
            </a:r>
            <a:r>
              <a:rPr lang="en-US" dirty="0" smtClean="0"/>
              <a:t> 1</a:t>
            </a:r>
            <a:endParaRPr lang="pt-BR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197" y="1772816"/>
            <a:ext cx="8222267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2- </a:t>
            </a:r>
            <a:r>
              <a:rPr lang="en-US" dirty="0" err="1" smtClean="0"/>
              <a:t>Etapa</a:t>
            </a:r>
            <a:r>
              <a:rPr lang="en-US" dirty="0" smtClean="0"/>
              <a:t> 2</a:t>
            </a:r>
            <a:endParaRPr lang="pt-BR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949" y="1574052"/>
            <a:ext cx="8210515" cy="4951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2- </a:t>
            </a:r>
            <a:r>
              <a:rPr lang="en-US" dirty="0" err="1" smtClean="0"/>
              <a:t>Etapa</a:t>
            </a:r>
            <a:r>
              <a:rPr lang="en-US" dirty="0" smtClean="0"/>
              <a:t> 3</a:t>
            </a:r>
            <a:endParaRPr lang="pt-BR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12130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2 – </a:t>
            </a:r>
            <a:r>
              <a:rPr lang="en-US" dirty="0" err="1" smtClean="0"/>
              <a:t>Etapa</a:t>
            </a:r>
            <a:r>
              <a:rPr lang="en-US" dirty="0" smtClean="0"/>
              <a:t> 4</a:t>
            </a:r>
            <a:endParaRPr lang="pt-BR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608" y="1916178"/>
            <a:ext cx="7818824" cy="4249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2 – </a:t>
            </a:r>
            <a:r>
              <a:rPr lang="en-US" dirty="0" err="1" smtClean="0"/>
              <a:t>Etapa</a:t>
            </a:r>
            <a:r>
              <a:rPr lang="en-US" dirty="0" smtClean="0"/>
              <a:t> 5</a:t>
            </a:r>
            <a:endParaRPr lang="pt-BR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187" y="1556792"/>
            <a:ext cx="8089945" cy="489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Resumindo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pt-BR" dirty="0" smtClean="0"/>
              <a:t>Executar operações de SELEÇÃO e PROJEÇÃO primeiramente;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pt-BR" dirty="0" smtClean="0"/>
              <a:t>A JUNÇÃO só deve ser realizada depois da SELEÇÃO e PROJEÇÃO;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pt-BR" dirty="0" smtClean="0"/>
              <a:t>Somente os atributos solicitados para o resultado da consulta e os que realmente são necessários em consultas </a:t>
            </a:r>
            <a:r>
              <a:rPr lang="pt-BR" dirty="0" err="1" smtClean="0"/>
              <a:t>subseqüentes</a:t>
            </a:r>
            <a:r>
              <a:rPr lang="pt-BR" dirty="0" smtClean="0"/>
              <a:t> é que devem ser projetados;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pt-BR" dirty="0" smtClean="0"/>
              <a:t>Evitar geração de múltiplas tabelas intermediárias;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pt-BR" dirty="0" smtClean="0"/>
              <a:t>Pesquisar as subexpressões comuns e processá-las somente uma vez;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Otimização</a:t>
            </a:r>
            <a:r>
              <a:rPr lang="en-US" dirty="0" smtClean="0"/>
              <a:t> </a:t>
            </a:r>
            <a:r>
              <a:rPr lang="en-US" dirty="0" err="1" smtClean="0"/>
              <a:t>baseada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Custo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pt-BR" dirty="0" smtClean="0"/>
              <a:t>A otimização baseada em custos é gerada a partir de funções estatísticas dos </a:t>
            </a:r>
            <a:r>
              <a:rPr lang="pt-BR" dirty="0" err="1" smtClean="0"/>
              <a:t>SGBDs</a:t>
            </a:r>
            <a:r>
              <a:rPr lang="pt-BR" dirty="0" smtClean="0"/>
              <a:t>. Estas funções armazenam informações referentes ao número de </a:t>
            </a:r>
            <a:r>
              <a:rPr lang="pt-BR" dirty="0" err="1" smtClean="0"/>
              <a:t>tuplas</a:t>
            </a:r>
            <a:r>
              <a:rPr lang="pt-BR" dirty="0" smtClean="0"/>
              <a:t>, aos índices, as chaves e a cardinalidade das tabelas. As estatísticas da distribuição dos dados nas colunas das tabelas e que são usadas para estimar os custos, também consideram o uso de CPU e I/O e o tamanho das tabelas utilizadas.</a:t>
            </a:r>
          </a:p>
          <a:p>
            <a:pPr>
              <a:buNone/>
            </a:pP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Otimização</a:t>
            </a:r>
            <a:r>
              <a:rPr lang="en-US" dirty="0" smtClean="0"/>
              <a:t> </a:t>
            </a:r>
            <a:r>
              <a:rPr lang="en-US" dirty="0" err="1" smtClean="0"/>
              <a:t>baseada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Custo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pt-BR" dirty="0" smtClean="0"/>
              <a:t>Porém, como este tipo de otimização é baseado em estatísticas e pode gerar um resultado que talvez não seja o melhor. Isto acontece devido ao SGBD utilizar informações armazenadas que talvez estejam desatualizadas. Assim, é necessário que as funções que armazenam as informações das </a:t>
            </a:r>
            <a:r>
              <a:rPr lang="pt-BR" dirty="0" err="1" smtClean="0"/>
              <a:t>tuplas</a:t>
            </a:r>
            <a:r>
              <a:rPr lang="pt-BR" dirty="0" smtClean="0"/>
              <a:t>, índices, chaves e cardinalidade sejam atualizadas periodicamente. Não é viável realizar a atualização todas as vezes que acontece alguma alteração no banco, pois isto implica em alto custo, mas atualizando periodicamente, o SGBD manterá valores próximos aos reais.</a:t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“a otimização da consulta apresenta tanto um desafio como uma oportunidade”, pois a otimização feita pelo </a:t>
            </a:r>
            <a:r>
              <a:rPr lang="pt-BR" dirty="0" smtClean="0">
                <a:solidFill>
                  <a:srgbClr val="FF0000"/>
                </a:solidFill>
              </a:rPr>
              <a:t>programador</a:t>
            </a:r>
            <a:r>
              <a:rPr lang="pt-BR" dirty="0" smtClean="0"/>
              <a:t> ou por um </a:t>
            </a:r>
            <a:r>
              <a:rPr lang="pt-BR" dirty="0" err="1" smtClean="0">
                <a:solidFill>
                  <a:srgbClr val="FF0000"/>
                </a:solidFill>
              </a:rPr>
              <a:t>otimizador</a:t>
            </a:r>
            <a:r>
              <a:rPr lang="pt-BR" dirty="0" smtClean="0">
                <a:solidFill>
                  <a:srgbClr val="FF0000"/>
                </a:solidFill>
              </a:rPr>
              <a:t> de banco de dados </a:t>
            </a:r>
            <a:r>
              <a:rPr lang="pt-BR" dirty="0" smtClean="0"/>
              <a:t>torna-se um desafio devido ao grande número de relacionamentos existentes em um banco e a diversidade de estruturas de dados existentes no SGBD. </a:t>
            </a:r>
          </a:p>
          <a:p>
            <a:r>
              <a:rPr lang="pt-BR" dirty="0" smtClean="0"/>
              <a:t>A oportunidade acontece pelo simples fato de que otimizar consultas é possível e viável, seja ela como for, feita pelo programador humano, pelo DBA ou pelo próprio </a:t>
            </a:r>
            <a:r>
              <a:rPr lang="pt-BR" dirty="0" err="1" smtClean="0"/>
              <a:t>otimizador</a:t>
            </a:r>
            <a:r>
              <a:rPr lang="pt-BR" dirty="0" smtClean="0"/>
              <a:t> do banco.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Otimização</a:t>
            </a:r>
            <a:r>
              <a:rPr lang="en-US" dirty="0" smtClean="0"/>
              <a:t> de </a:t>
            </a:r>
            <a:r>
              <a:rPr lang="en-US" dirty="0" err="1" smtClean="0"/>
              <a:t>Consulta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Uma consulta SQL quando é solicitada ao banco de dados é tratada pelo SGBD, que ao encontrar o melhor caminho, mostra o resultado das informações descritas no comando.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Passos</a:t>
            </a:r>
            <a:r>
              <a:rPr lang="en-US" dirty="0" smtClean="0"/>
              <a:t> do SGBD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45322"/>
            <a:ext cx="4752528" cy="6767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Otimizador</a:t>
            </a:r>
            <a:r>
              <a:rPr lang="en-US" dirty="0" smtClean="0"/>
              <a:t> de </a:t>
            </a:r>
            <a:r>
              <a:rPr lang="en-US" dirty="0" err="1" smtClean="0"/>
              <a:t>consultas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Em algumas linguagens de consulta, a estratégia de execução é definida pela maneira como o usuário (ou programador) expressa a consulta</a:t>
            </a:r>
          </a:p>
          <a:p>
            <a:r>
              <a:rPr lang="pt-BR" dirty="0" smtClean="0"/>
              <a:t> Em SQL, que é uma linguagem declarativa, apenas os resultados desejados são especificados</a:t>
            </a:r>
          </a:p>
          <a:p>
            <a:r>
              <a:rPr lang="pt-BR" dirty="0" smtClean="0"/>
              <a:t> Portanto, a otimização de consultas é necessária em </a:t>
            </a:r>
            <a:r>
              <a:rPr lang="pt-BR" dirty="0" err="1" smtClean="0"/>
              <a:t>SGBDs</a:t>
            </a:r>
            <a:r>
              <a:rPr lang="pt-BR" dirty="0" smtClean="0"/>
              <a:t> relacionais baseados em SQL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Otimizador</a:t>
            </a:r>
            <a:r>
              <a:rPr lang="en-US" dirty="0" smtClean="0"/>
              <a:t> de </a:t>
            </a:r>
            <a:r>
              <a:rPr lang="en-US" dirty="0" err="1" smtClean="0"/>
              <a:t>Consultas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Passos principais</a:t>
            </a:r>
          </a:p>
          <a:p>
            <a:pPr lvl="1"/>
            <a:r>
              <a:rPr lang="pt-BR" dirty="0" smtClean="0"/>
              <a:t>Tradução da consulta SQL para a álgebra relacional</a:t>
            </a:r>
          </a:p>
          <a:p>
            <a:pPr lvl="1"/>
            <a:r>
              <a:rPr lang="pt-BR" dirty="0" smtClean="0"/>
              <a:t>Otimização do resultado</a:t>
            </a:r>
          </a:p>
          <a:p>
            <a:r>
              <a:rPr lang="pt-BR" dirty="0" smtClean="0"/>
              <a:t> Estratégias de otimização</a:t>
            </a:r>
          </a:p>
          <a:p>
            <a:pPr lvl="1"/>
            <a:r>
              <a:rPr lang="pt-BR" dirty="0" smtClean="0"/>
              <a:t>Otimização baseada em heurísticas</a:t>
            </a:r>
          </a:p>
          <a:p>
            <a:pPr lvl="1"/>
            <a:r>
              <a:rPr lang="pt-BR" dirty="0" smtClean="0"/>
              <a:t>Otimização baseada na estimativa de custo da consulta</a:t>
            </a:r>
          </a:p>
          <a:p>
            <a:pPr lvl="1"/>
            <a:r>
              <a:rPr lang="pt-BR" dirty="0" smtClean="0"/>
              <a:t>Otimização semântica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Consultas</a:t>
            </a:r>
            <a:r>
              <a:rPr lang="en-US" dirty="0" smtClean="0"/>
              <a:t> </a:t>
            </a:r>
            <a:r>
              <a:rPr lang="en-US" dirty="0" err="1" smtClean="0"/>
              <a:t>baseadas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Heurísticas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53136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Consultas são representadas internamente na forma de uma árvore ou grafo</a:t>
            </a:r>
          </a:p>
          <a:p>
            <a:pPr lvl="1"/>
            <a:r>
              <a:rPr lang="pt-BR" b="1" dirty="0" smtClean="0">
                <a:solidFill>
                  <a:srgbClr val="FF0000"/>
                </a:solidFill>
              </a:rPr>
              <a:t>Árvores de consulta </a:t>
            </a:r>
            <a:r>
              <a:rPr lang="pt-BR" dirty="0" smtClean="0"/>
              <a:t>são preferidas para a otimização pois determinam a ordem de execução das operações</a:t>
            </a:r>
          </a:p>
          <a:p>
            <a:pPr lvl="1"/>
            <a:r>
              <a:rPr lang="pt-BR" dirty="0" smtClean="0"/>
              <a:t>Grafos de consulta indicam apenas as operações e os respectivos </a:t>
            </a:r>
            <a:r>
              <a:rPr lang="pt-BR" dirty="0" err="1" smtClean="0"/>
              <a:t>operandos</a:t>
            </a:r>
            <a:r>
              <a:rPr lang="pt-BR" dirty="0" smtClean="0"/>
              <a:t> envolvidos  portanto, existe apenas um grafo correspondente a cada consulta</a:t>
            </a:r>
          </a:p>
          <a:p>
            <a:r>
              <a:rPr lang="pt-BR" dirty="0" smtClean="0"/>
              <a:t> Regras heurísticas são usadas para alterar a representação interna (árvore ou grafo) de uma consulta de modo a otimizar a sua execução</a:t>
            </a:r>
          </a:p>
          <a:p>
            <a:r>
              <a:rPr lang="pt-BR" dirty="0" smtClean="0"/>
              <a:t> Por exemplo: operações de projeção e seleção são aplicadas antes de uma junção</a:t>
            </a:r>
          </a:p>
          <a:p>
            <a:r>
              <a:rPr lang="pt-BR" dirty="0" smtClean="0"/>
              <a:t> O plano de execução gerado determina a ordem em que as operações serão executadas e os recursos a serem utilizados (por ex., índices)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Consulta Q2 :</a:t>
            </a:r>
          </a:p>
          <a:p>
            <a:r>
              <a:rPr lang="pt-BR" dirty="0" smtClean="0"/>
              <a:t>Para cada projeto localizado em ‘</a:t>
            </a:r>
            <a:r>
              <a:rPr lang="pt-BR" dirty="0" err="1" smtClean="0"/>
              <a:t>Stafford</a:t>
            </a:r>
            <a:r>
              <a:rPr lang="pt-BR" dirty="0" smtClean="0"/>
              <a:t>’, recupere o número do projeto, o número do departamento responsável e o último nome, o endereço e a data de nascimento do gerente do departamento.</a:t>
            </a:r>
          </a:p>
          <a:p>
            <a:r>
              <a:rPr lang="pt-BR" dirty="0" smtClean="0"/>
              <a:t>Consulta SQL:</a:t>
            </a:r>
          </a:p>
          <a:p>
            <a:pPr>
              <a:buNone/>
            </a:pPr>
            <a:r>
              <a:rPr lang="pt-BR" dirty="0" smtClean="0"/>
              <a:t>    SELECT </a:t>
            </a:r>
            <a:r>
              <a:rPr lang="pt-BR" dirty="0" err="1" smtClean="0"/>
              <a:t>P.PNUMBER</a:t>
            </a:r>
            <a:r>
              <a:rPr lang="pt-BR" dirty="0" smtClean="0"/>
              <a:t>, </a:t>
            </a:r>
            <a:r>
              <a:rPr lang="pt-BR" dirty="0" err="1" smtClean="0"/>
              <a:t>P.DNUM</a:t>
            </a:r>
            <a:r>
              <a:rPr lang="pt-BR" dirty="0" smtClean="0"/>
              <a:t>, </a:t>
            </a:r>
            <a:r>
              <a:rPr lang="pt-BR" dirty="0" err="1" smtClean="0"/>
              <a:t>E.LNAME</a:t>
            </a:r>
            <a:r>
              <a:rPr lang="pt-BR" dirty="0" smtClean="0"/>
              <a:t>, </a:t>
            </a:r>
            <a:r>
              <a:rPr lang="pt-BR" dirty="0" err="1" smtClean="0"/>
              <a:t>E.ADDRESS</a:t>
            </a:r>
            <a:r>
              <a:rPr lang="pt-BR" dirty="0" smtClean="0"/>
              <a:t>, </a:t>
            </a:r>
            <a:r>
              <a:rPr lang="pt-BR" dirty="0" err="1" smtClean="0"/>
              <a:t>E.BDATE</a:t>
            </a:r>
            <a:r>
              <a:rPr lang="pt-BR" dirty="0" smtClean="0"/>
              <a:t> </a:t>
            </a:r>
            <a:r>
              <a:rPr lang="en-US" dirty="0" smtClean="0"/>
              <a:t>FROM PROJECT AS P, DEPARTMENT AS D, EMPLOYEE AS E </a:t>
            </a:r>
          </a:p>
          <a:p>
            <a:pPr>
              <a:buNone/>
            </a:pPr>
            <a:r>
              <a:rPr lang="en-US" dirty="0" smtClean="0"/>
              <a:t>    WHERE P.DNUM=D.DNUMBER AND D.MGRSSN=E.SSN AND</a:t>
            </a:r>
          </a:p>
          <a:p>
            <a:pPr>
              <a:buNone/>
            </a:pPr>
            <a:r>
              <a:rPr lang="pt-BR" dirty="0" smtClean="0"/>
              <a:t>     </a:t>
            </a:r>
            <a:r>
              <a:rPr lang="pt-BR" dirty="0" err="1" smtClean="0"/>
              <a:t>P.PLOCATION=‘STAFFORD’;</a:t>
            </a:r>
            <a:endParaRPr lang="pt-BR" dirty="0" smtClean="0"/>
          </a:p>
          <a:p>
            <a:r>
              <a:rPr lang="pt-BR" b="1" dirty="0" smtClean="0"/>
              <a:t>Álgebra Relacional:</a:t>
            </a:r>
          </a:p>
          <a:p>
            <a:endParaRPr lang="en-US" b="1" dirty="0" smtClean="0"/>
          </a:p>
          <a:p>
            <a:endParaRPr lang="pt-BR" b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805264"/>
            <a:ext cx="7459938" cy="686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Árvore</a:t>
            </a:r>
            <a:r>
              <a:rPr lang="en-US" dirty="0" smtClean="0"/>
              <a:t> de </a:t>
            </a:r>
            <a:r>
              <a:rPr lang="en-US" dirty="0" err="1" smtClean="0"/>
              <a:t>consulta</a:t>
            </a:r>
            <a:endParaRPr lang="pt-B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673" y="1556793"/>
            <a:ext cx="769953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</TotalTime>
  <Words>683</Words>
  <Application>Microsoft Office PowerPoint</Application>
  <PresentationFormat>Apresentação na tela (4:3)</PresentationFormat>
  <Paragraphs>53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Mediano</vt:lpstr>
      <vt:lpstr>Otimizador de consultas</vt:lpstr>
      <vt:lpstr>Slide 2</vt:lpstr>
      <vt:lpstr>Otimização de Consulta</vt:lpstr>
      <vt:lpstr>Passos do SGBD</vt:lpstr>
      <vt:lpstr>Otimizador de consultas</vt:lpstr>
      <vt:lpstr>Otimizador de Consultas</vt:lpstr>
      <vt:lpstr>Consultas baseadas em Heurísticas</vt:lpstr>
      <vt:lpstr>Exemplo</vt:lpstr>
      <vt:lpstr>Árvore de consulta</vt:lpstr>
      <vt:lpstr>Árvore Canônica</vt:lpstr>
      <vt:lpstr>Exemplo 2</vt:lpstr>
      <vt:lpstr>Exemplo2 – Etapa 1</vt:lpstr>
      <vt:lpstr>Exemplo 2- Etapa 2</vt:lpstr>
      <vt:lpstr>Exemplo 2- Etapa 3</vt:lpstr>
      <vt:lpstr>Exemplo 2 – Etapa 4</vt:lpstr>
      <vt:lpstr>Exemplo 2 – Etapa 5</vt:lpstr>
      <vt:lpstr>Resumindo</vt:lpstr>
      <vt:lpstr>Otimização baseada em Custo</vt:lpstr>
      <vt:lpstr>Otimização baseada em Custo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Otimizador de consultas</dc:title>
  <dc:creator>lilian</dc:creator>
  <cp:lastModifiedBy>lilian</cp:lastModifiedBy>
  <cp:revision>11</cp:revision>
  <dcterms:created xsi:type="dcterms:W3CDTF">2012-10-23T13:55:45Z</dcterms:created>
  <dcterms:modified xsi:type="dcterms:W3CDTF">2012-10-23T17:07:58Z</dcterms:modified>
</cp:coreProperties>
</file>